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ppt/slideMasters/slideMaster.xml" ContentType="application/vnd.openxmlformats-officedocument.presentationml.slideMaster+xml"/>
  <Override PartName="/ppt/slideLayouts/slideLayout.xml" ContentType="application/vnd.openxmlformats-officedocument.presentationml.slideLayout+xml"/>
  <Override PartName="/ppt/slideMasters/theme/theme.xml" ContentType="application/vnd.openxmlformats-officedocument.theme+xml"/>
  <Override PartName="/ppt/slides/slide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834ead7928a442b0" Type="http://schemas.openxmlformats.org/officeDocument/2006/relationships/officeDocument" Target="/ppt/presentation.xml"/><Relationship Id="rId1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9" r:id="rId1"/>
  </p:sldMasterIdLst>
  <p:sldIdLst>
    <p:sldId xmlns:r="http://schemas.openxmlformats.org/officeDocument/2006/relationships" id="260" r:id="rId6"/>
    <p:sldId xmlns:r="http://schemas.openxmlformats.org/officeDocument/2006/relationships" id="269" r:id="rId10"/>
    <p:sldId xmlns:r="http://schemas.openxmlformats.org/officeDocument/2006/relationships" id="278" r:id="rId14"/>
    <p:sldId xmlns:r="http://schemas.openxmlformats.org/officeDocument/2006/relationships" id="287" r:id="rId18"/>
    <p:sldId xmlns:r="http://schemas.openxmlformats.org/officeDocument/2006/relationships" id="296" r:id="rId22"/>
    <p:sldId xmlns:r="http://schemas.openxmlformats.org/officeDocument/2006/relationships" id="305" r:id="rId26"/>
    <p:sldId xmlns:r="http://schemas.openxmlformats.org/officeDocument/2006/relationships" id="314" r:id="rId30"/>
  </p:sldIdLst>
  <p:sldSz cx="12191695" cy="6858000"/>
  <p:notesSz cx="7772400" cy="10058400"/>
  <p:defaultTextStyle/>
</p:presentation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slide" Target="/ppt/slides/slide4.xml"/><Relationship Id="rId26" Type="http://schemas.openxmlformats.org/officeDocument/2006/relationships/slide" Target="/ppt/slides/slide6.xml"/><Relationship Id="rId33" Type="http://schemas.openxmlformats.org/officeDocument/2006/relationships/customXml" Target="../customXml/item3.xml"/><Relationship Id="rId1" Type="http://schemas.openxmlformats.org/officeDocument/2006/relationships/slideMaster" Target="/ppt/slideMasters/slideMaster.xml"/><Relationship Id="rId6" Type="http://schemas.openxmlformats.org/officeDocument/2006/relationships/slide" Target="/ppt/slides/slide.xml"/><Relationship Id="rId32" Type="http://schemas.openxmlformats.org/officeDocument/2006/relationships/customXml" Target="../customXml/item2.xml"/><Relationship Id="rId5" Type="http://schemas.openxmlformats.org/officeDocument/2006/relationships/theme" Target="/ppt/slideMasters/theme/theme.xml"/><Relationship Id="rId10" Type="http://schemas.openxmlformats.org/officeDocument/2006/relationships/slide" Target="/ppt/slides/slide2.xml"/><Relationship Id="rId31" Type="http://schemas.openxmlformats.org/officeDocument/2006/relationships/customXml" Target="../customXml/item1.xml"/><Relationship Id="rId14" Type="http://schemas.openxmlformats.org/officeDocument/2006/relationships/slide" Target="/ppt/slides/slide3.xml"/><Relationship Id="rId22" Type="http://schemas.openxmlformats.org/officeDocument/2006/relationships/slide" Target="/ppt/slides/slide5.xml"/><Relationship Id="rId30" Type="http://schemas.openxmlformats.org/officeDocument/2006/relationships/slide" Target="/ppt/slides/slide7.xml"/></Relationships>
</file>

<file path=ppt/slideLayouts/_rels/slideLayout.xml.rels>&#65279;<?xml version="1.0" encoding="utf-8"?><Relationships xmlns="http://schemas.openxmlformats.org/package/2006/relationships"><Relationship Type="http://schemas.openxmlformats.org/officeDocument/2006/relationships/slideMaster" Target="/ppt/slideMasters/slideMaster.xml" Id="rId3" /></Relationships>
</file>

<file path=ppt/slideLayouts/slideLayout.xml><?xml version="1.0" encoding="utf-8"?>
<p:sldLayout xmlns:p="http://schemas.openxmlformats.org/presentationml/2006/main">
  <p:cSld>
    <p:spTree>
      <p:nvGrpSpPr>
        <p:cNvPr id="258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Masters/_rels/slideMaster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" /><Relationship Type="http://schemas.openxmlformats.org/officeDocument/2006/relationships/theme" Target="/ppt/slideMasters/theme/theme.xml" Id="rId4" /></Relationships>
</file>

<file path=ppt/slideMasters/slideMaster.xml><?xml version="1.0" encoding="utf-8"?>
<p:sldMaster xmlns:p="http://schemas.openxmlformats.org/presentationml/2006/main">
  <p:cSld>
    <p:spTree>
      <p:nvGrpSpPr>
        <p:cNvPr id="257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50" r:id="rId2"/>
  </p:sldLayoutIdLst>
  <p:txStyles>
    <p:titleStyle/>
    <p:bodyStyle/>
    <p:otherStyle/>
  </p:txStyles>
</p:sldMaster>
</file>

<file path=ppt/slideMasters/theme/theme.xml><?xml version="1.0" encoding="utf-8"?>
<a:theme xmlns:a="http://schemas.openxmlformats.org/drawingml/2006/main" name="Reporting Services 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Reporting Services Theme Elements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7" /><Relationship Type="http://schemas.openxmlformats.org/officeDocument/2006/relationships/image" Target="/ppt/media/image.png" Id="rId8" /><Relationship Type="http://schemas.openxmlformats.org/officeDocument/2006/relationships/image" Target="/ppt/media/image2.png" Id="rId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1" /><Relationship Type="http://schemas.openxmlformats.org/officeDocument/2006/relationships/image" Target="/ppt/media/image.png" Id="rId12" /><Relationship Type="http://schemas.openxmlformats.org/officeDocument/2006/relationships/image" Target="/ppt/media/image3.png" Id="rId1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5" /><Relationship Type="http://schemas.openxmlformats.org/officeDocument/2006/relationships/image" Target="/ppt/media/image.png" Id="rId16" /><Relationship Type="http://schemas.openxmlformats.org/officeDocument/2006/relationships/image" Target="/ppt/media/image4.png" Id="rId17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19" /><Relationship Type="http://schemas.openxmlformats.org/officeDocument/2006/relationships/image" Target="/ppt/media/image.png" Id="rId20" /><Relationship Type="http://schemas.openxmlformats.org/officeDocument/2006/relationships/image" Target="/ppt/media/image5.png" Id="rId2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3" /><Relationship Type="http://schemas.openxmlformats.org/officeDocument/2006/relationships/image" Target="/ppt/media/image.png" Id="rId24" /><Relationship Type="http://schemas.openxmlformats.org/officeDocument/2006/relationships/image" Target="/ppt/media/image6.png" Id="rId25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27" /><Relationship Type="http://schemas.openxmlformats.org/officeDocument/2006/relationships/image" Target="/ppt/media/image.png" Id="rId28" /><Relationship Type="http://schemas.openxmlformats.org/officeDocument/2006/relationships/image" Target="/ppt/media/image7.png" Id="rId2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.xml" Id="rId31" /><Relationship Type="http://schemas.openxmlformats.org/officeDocument/2006/relationships/image" Target="/ppt/media/image.png" Id="rId32" /><Relationship Type="http://schemas.openxmlformats.org/officeDocument/2006/relationships/image" Target="/ppt/media/image8.png" Id="rId33" /></Relationships>
</file>

<file path=ppt/slides/slide.xml><?xml version="1.0" encoding="utf-8"?>
<p:sld xmlns:p="http://schemas.openxmlformats.org/presentationml/2006/main">
  <p:cSld>
    <p:spTree>
      <p:nvGrpSpPr>
        <p:cNvPr id="259" name=""/>
        <p:cNvGrpSpPr/>
        <p:nvPr/>
      </p:nvGrpSpPr>
      <p:grpSpPr>
        <a:xfrm xmlns:a="http://schemas.openxmlformats.org/drawingml/2006/main"/>
      </p:grpSpPr>
      <p:sp>
        <p:nvSpPr>
          <p:cNvPr id="261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62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6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8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64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65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66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2020000229-MOSAIC MAIS PREVIDÊNCIA     Data de Competência: 12/2025</a:t>
            </a:r>
          </a:p>
        </p:txBody>
      </p:sp>
      <p:pic>
        <p:nvPicPr>
          <p:cNvPr id="26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9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41080"/>
            <a:ext cx="9935459" cy="5001768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2.xml><?xml version="1.0" encoding="utf-8"?>
<p:sld xmlns:p="http://schemas.openxmlformats.org/presentationml/2006/main">
  <p:cSld>
    <p:spTree>
      <p:nvGrpSpPr>
        <p:cNvPr id="268" name=""/>
        <p:cNvGrpSpPr/>
        <p:nvPr/>
      </p:nvGrpSpPr>
      <p:grpSpPr>
        <a:xfrm xmlns:a="http://schemas.openxmlformats.org/drawingml/2006/main"/>
      </p:grpSpPr>
      <p:sp>
        <p:nvSpPr>
          <p:cNvPr id="270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71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7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2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73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74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75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2020000229-MOSAIC MAIS PREVIDÊNCIA     Data de Competência: 12/2025</a:t>
            </a:r>
          </a:p>
        </p:txBody>
      </p:sp>
      <p:pic>
        <p:nvPicPr>
          <p:cNvPr id="27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3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3.xml><?xml version="1.0" encoding="utf-8"?>
<p:sld xmlns:p="http://schemas.openxmlformats.org/presentationml/2006/main">
  <p:cSld>
    <p:spTree>
      <p:nvGrpSpPr>
        <p:cNvPr id="277" name=""/>
        <p:cNvGrpSpPr/>
        <p:nvPr/>
      </p:nvGrpSpPr>
      <p:grpSpPr>
        <a:xfrm xmlns:a="http://schemas.openxmlformats.org/drawingml/2006/main"/>
      </p:grpSpPr>
      <p:sp>
        <p:nvSpPr>
          <p:cNvPr id="279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80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8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6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82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83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84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2020000229-MOSAIC MAIS PREVIDÊNCIA     Data de Competência: 12/2025</a:t>
            </a:r>
          </a:p>
        </p:txBody>
      </p:sp>
      <p:pic>
        <p:nvPicPr>
          <p:cNvPr id="28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17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061716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4.xml><?xml version="1.0" encoding="utf-8"?>
<p:sld xmlns:p="http://schemas.openxmlformats.org/presentationml/2006/main">
  <p:cSld>
    <p:spTree>
      <p:nvGrpSpPr>
        <p:cNvPr id="286" name=""/>
        <p:cNvGrpSpPr/>
        <p:nvPr/>
      </p:nvGrpSpPr>
      <p:grpSpPr>
        <a:xfrm xmlns:a="http://schemas.openxmlformats.org/drawingml/2006/main"/>
      </p:grpSpPr>
      <p:sp>
        <p:nvSpPr>
          <p:cNvPr id="288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89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9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0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291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292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293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2020000229-MOSAIC MAIS PREVIDÊNCIA     Data de Competência: 12/2025</a:t>
            </a:r>
          </a:p>
        </p:txBody>
      </p:sp>
      <p:pic>
        <p:nvPicPr>
          <p:cNvPr id="294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1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5.xml><?xml version="1.0" encoding="utf-8"?>
<p:sld xmlns:p="http://schemas.openxmlformats.org/presentationml/2006/main">
  <p:cSld>
    <p:spTree>
      <p:nvGrpSpPr>
        <p:cNvPr id="295" name=""/>
        <p:cNvGrpSpPr/>
        <p:nvPr/>
      </p:nvGrpSpPr>
      <p:grpSpPr>
        <a:xfrm xmlns:a="http://schemas.openxmlformats.org/drawingml/2006/main"/>
      </p:grpSpPr>
      <p:sp>
        <p:nvSpPr>
          <p:cNvPr id="297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298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29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4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00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01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02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2020000229-MOSAIC MAIS PREVIDÊNCIA     Data de Competência: 12/2025</a:t>
            </a:r>
          </a:p>
        </p:txBody>
      </p:sp>
      <p:pic>
        <p:nvPicPr>
          <p:cNvPr id="30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5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6.xml><?xml version="1.0" encoding="utf-8"?>
<p:sld xmlns:p="http://schemas.openxmlformats.org/presentationml/2006/main">
  <p:cSld>
    <p:spTree>
      <p:nvGrpSpPr>
        <p:cNvPr id="304" name=""/>
        <p:cNvGrpSpPr/>
        <p:nvPr/>
      </p:nvGrpSpPr>
      <p:grpSpPr>
        <a:xfrm xmlns:a="http://schemas.openxmlformats.org/drawingml/2006/main"/>
      </p:grpSpPr>
      <p:sp>
        <p:nvSpPr>
          <p:cNvPr id="306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307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30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8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09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10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11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2020000229-MOSAIC MAIS PREVIDÊNCIA     Data de Competência: 12/2025</a:t>
            </a:r>
          </a:p>
        </p:txBody>
      </p:sp>
      <p:pic>
        <p:nvPicPr>
          <p:cNvPr id="31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29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519379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ppt/slides/slide7.xml><?xml version="1.0" encoding="utf-8"?>
<p:sld xmlns:p="http://schemas.openxmlformats.org/presentationml/2006/main">
  <p:cSld>
    <p:spTree>
      <p:nvGrpSpPr>
        <p:cNvPr id="313" name=""/>
        <p:cNvGrpSpPr/>
        <p:nvPr/>
      </p:nvGrpSpPr>
      <p:grpSpPr>
        <a:xfrm xmlns:a="http://schemas.openxmlformats.org/drawingml/2006/main"/>
      </p:grpSpPr>
      <p:sp>
        <p:nvSpPr>
          <p:cNvPr id="315" name=""/>
          <p:cNvSpPr/>
          <p:nvPr/>
        </p:nvSpPr>
        <p:spPr>
          <a:xfrm xmlns:a="http://schemas.openxmlformats.org/drawingml/2006/main">
            <a:off x="363856" y="808409"/>
            <a:ext cx="7566148" cy="233931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Balancetes de Planos de Benefícios</a:t>
            </a:r>
          </a:p>
        </p:txBody>
      </p:sp>
      <p:sp>
        <p:nvSpPr>
          <p:cNvPr id="316" name=""/>
          <p:cNvSpPr/>
          <p:nvPr/>
        </p:nvSpPr>
        <p:spPr>
          <a:xfrm xmlns:a="http://schemas.openxmlformats.org/drawingml/2006/main">
            <a:off x="1504566" y="382860"/>
            <a:ext cx="6425439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50800" tIns="25400" rIns="25400" bIns="25400" anchor="ctr" anchorCtr="1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1100" b="1" i="0" u="none" strike="noStrike" dirty="0">
                <a:solidFill>
                  <a:srgbClr val="000000"/>
                </a:solidFill>
                <a:latin typeface="Arial"/>
              </a:rPr>
              <a:t>Superintendência Nacional de Previdência Complementar - PREVIC</a:t>
            </a:r>
          </a:p>
        </p:txBody>
      </p:sp>
      <p:pic>
        <p:nvPicPr>
          <p:cNvPr id="3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2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73381" y="384131"/>
            <a:ext cx="1082923" cy="387450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  <p:sp>
        <p:nvSpPr>
          <p:cNvPr id="318" name=""/>
          <p:cNvSpPr/>
          <p:nvPr/>
        </p:nvSpPr>
        <p:spPr>
          <a:xfrm xmlns:a="http://schemas.openxmlformats.org/drawingml/2006/main">
            <a:off x="8931866" y="1070917"/>
            <a:ext cx="1367449" cy="191869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Valores em R$ 1,00</a:t>
            </a:r>
          </a:p>
        </p:txBody>
      </p:sp>
      <p:sp>
        <p:nvSpPr>
          <p:cNvPr id="319" name=""/>
          <p:cNvSpPr/>
          <p:nvPr/>
        </p:nvSpPr>
        <p:spPr>
          <a:xfrm xmlns:a="http://schemas.openxmlformats.org/drawingml/2006/main">
            <a:off x="7930005" y="537649"/>
            <a:ext cx="2369311" cy="233932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r" rtl="0"/>
            <a:r>
              <a:rPr lang="pt-BR" sz="800" b="0" i="0" u="none" strike="noStrike" dirty="0">
                <a:solidFill>
                  <a:srgbClr val="000000"/>
                </a:solidFill>
                <a:latin typeface="Arial"/>
              </a:rPr>
              <a:t>Última Atualização da Base de Dados: 15/01/2026</a:t>
            </a:r>
          </a:p>
        </p:txBody>
      </p:sp>
      <p:sp>
        <p:nvSpPr>
          <p:cNvPr id="320" name=""/>
          <p:cNvSpPr/>
          <p:nvPr/>
        </p:nvSpPr>
        <p:spPr>
          <a:xfrm xmlns:a="http://schemas.openxmlformats.org/drawingml/2006/main">
            <a:off x="363856" y="1080439"/>
            <a:ext cx="7566149" cy="18796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  <p:txBody>
          <a:bodyPr xmlns:a="http://schemas.openxmlformats.org/drawingml/2006/main" vert="horz" lIns="25400" tIns="25400" rIns="25400" bIns="25400" anchor="t" anchorCtr="0"/>
          <a:lstStyle xmlns:a="http://schemas.openxmlformats.org/drawingml/2006/main"/>
          <a:p xmlns:a="http://schemas.openxmlformats.org/drawingml/2006/main">
            <a:pPr marL="0" marR="0" indent="0" algn="l" rtl="0"/>
            <a:r>
              <a:rPr lang="pt-BR" sz="900" b="1" i="0" u="none" strike="noStrike" dirty="0">
                <a:solidFill>
                  <a:srgbClr val="000000"/>
                </a:solidFill>
                <a:latin typeface="Arial"/>
              </a:rPr>
              <a:t>Entidade: 0208-3 - VALIA     Plano: 2020000229-MOSAIC MAIS PREVIDÊNCIA     Data de Competência: 12/2025</a:t>
            </a:r>
          </a:p>
        </p:txBody>
      </p:sp>
      <p:pic>
        <p:nvPicPr>
          <p:cNvPr id="32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Id33"/>
          <a:srcRect xmlns:a="http://schemas.openxmlformats.org/drawingml/2006/main" l="0" t="0" r="0" b="0"/>
          <a:stretch xmlns:a="http://schemas.openxmlformats.org/drawingml/2006/main">
            <a:fillRect/>
          </a:stretch>
        </p:blipFill>
        <p:spPr>
          <a:xfrm xmlns:a="http://schemas.openxmlformats.org/drawingml/2006/main">
            <a:off x="363856" y="1302977"/>
            <a:ext cx="9935459" cy="1929384"/>
          </a:xfrm>
          <a:prstGeom xmlns:a="http://schemas.openxmlformats.org/drawingml/2006/main" prst="rect"/>
          <a:noFill xmlns:a="http://schemas.openxmlformats.org/drawingml/2006/main"/>
          <a:ln xmlns:a="http://schemas.openxmlformats.org/drawingml/2006/main">
            <a:noFill/>
          </a:ln>
        </p:spPr>
      </p:pic>
    </p:spTree>
  </p:cSld>
  <p:clrMapOvr>
    <a:masterClrMapping xmlns:a="http://schemas.openxmlformats.org/drawingml/2006/main"/>
  </p:clrMapOvr>
</p:sld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B452E3A5D4CF4BAE3E1F4111076246" ma:contentTypeVersion="4" ma:contentTypeDescription="Crie um novo documento." ma:contentTypeScope="" ma:versionID="92a94fbeae4235bea28a88682fee23cb">
  <xsd:schema xmlns:xsd="http://www.w3.org/2001/XMLSchema" xmlns:xs="http://www.w3.org/2001/XMLSchema" xmlns:p="http://schemas.microsoft.com/office/2006/metadata/properties" xmlns:ns2="364e00a5-9107-4568-870c-d8d2e75469de" targetNamespace="http://schemas.microsoft.com/office/2006/metadata/properties" ma:root="true" ma:fieldsID="febc74ed800a5c2e7b99eb892adda36a" ns2:_="">
    <xsd:import namespace="364e00a5-9107-4568-870c-d8d2e7546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e00a5-9107-4568-870c-d8d2e7546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602DEC-939C-47EA-B4BF-17178537B255}"/>
</file>

<file path=customXml/itemProps2.xml><?xml version="1.0" encoding="utf-8"?>
<ds:datastoreItem xmlns:ds="http://schemas.openxmlformats.org/officeDocument/2006/customXml" ds:itemID="{C3ADEAA6-8B6E-4303-8BFC-894323C482FB}"/>
</file>

<file path=customXml/itemProps3.xml><?xml version="1.0" encoding="utf-8"?>
<ds:datastoreItem xmlns:ds="http://schemas.openxmlformats.org/officeDocument/2006/customXml" ds:itemID="{A3E35FE3-315D-4582-B86D-7B33EDEDF35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0x010100A9B452E3A5D4CF4BAE3E1F4111076246</vt:lpwstr>
  </property>
</Properties>
</file>