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vnd.openxmlformats-officedocument.presentationml.presentation.main+xml"/>
  <Override PartName="/ppt/slideMasters/slideMaster.xml" ContentType="application/vnd.openxmlformats-officedocument.presentationml.slideMaster+xml"/>
  <Override PartName="/ppt/slideLayouts/slideLayout.xml" ContentType="application/vnd.openxmlformats-officedocument.presentationml.slideLayout+xml"/>
  <Override PartName="/ppt/slideMasters/theme/theme.xml" ContentType="application/vnd.openxmlformats-officedocument.theme+xml"/>
  <Override PartName="/ppt/slides/slide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customXml/item1.xml" ContentType="application/xml"/>
  <Override PartName="/customXml/itemProps1.xml" ContentType="application/vnd.openxmlformats-officedocument.customXmlProperties+xml"/>
  <Override PartName="/customXml/item2.xml" ContentType="application/xml"/>
  <Override PartName="/customXml/itemProps2.xml" ContentType="application/vnd.openxmlformats-officedocument.customXmlProperties+xml"/>
  <Override PartName="/customXml/item3.xml" ContentType="application/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custom-properties" Target="docProps/custom.xml"/><Relationship Id="Rb5b4c9c250c0417e" Type="http://schemas.openxmlformats.org/officeDocument/2006/relationships/officeDocument" Target="/ppt/presentation.xml"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9" r:id="rId1"/>
  </p:sldMasterIdLst>
  <p:sldIdLst>
    <p:sldId xmlns:r="http://schemas.openxmlformats.org/officeDocument/2006/relationships" id="260" r:id="rId6"/>
    <p:sldId xmlns:r="http://schemas.openxmlformats.org/officeDocument/2006/relationships" id="269" r:id="rId10"/>
    <p:sldId xmlns:r="http://schemas.openxmlformats.org/officeDocument/2006/relationships" id="278" r:id="rId14"/>
    <p:sldId xmlns:r="http://schemas.openxmlformats.org/officeDocument/2006/relationships" id="287" r:id="rId18"/>
    <p:sldId xmlns:r="http://schemas.openxmlformats.org/officeDocument/2006/relationships" id="296" r:id="rId22"/>
    <p:sldId xmlns:r="http://schemas.openxmlformats.org/officeDocument/2006/relationships" id="305" r:id="rId26"/>
  </p:sldIdLst>
  <p:sldSz cx="12191695" cy="6858000"/>
  <p:notesSz cx="7772400" cy="10058400"/>
  <p:defaultTextStyle/>
</p:presentation>
</file>

<file path=ppt/_rels/presentation.xml.rels><?xml version="1.0" encoding="UTF-8" standalone="yes"?>
<Relationships xmlns="http://schemas.openxmlformats.org/package/2006/relationships"><Relationship Id="rId18" Type="http://schemas.openxmlformats.org/officeDocument/2006/relationships/slide" Target="/ppt/slides/slide4.xml"/><Relationship Id="rId26" Type="http://schemas.openxmlformats.org/officeDocument/2006/relationships/slide" Target="/ppt/slides/slide6.xml"/><Relationship Id="rId29" Type="http://schemas.openxmlformats.org/officeDocument/2006/relationships/customXml" Target="../customXml/item3.xml"/><Relationship Id="rId1" Type="http://schemas.openxmlformats.org/officeDocument/2006/relationships/slideMaster" Target="/ppt/slideMasters/slideMaster.xml"/><Relationship Id="rId6" Type="http://schemas.openxmlformats.org/officeDocument/2006/relationships/slide" Target="/ppt/slides/slide.xml"/><Relationship Id="rId5" Type="http://schemas.openxmlformats.org/officeDocument/2006/relationships/theme" Target="/ppt/slideMasters/theme/theme.xml"/><Relationship Id="rId28" Type="http://schemas.openxmlformats.org/officeDocument/2006/relationships/customXml" Target="../customXml/item2.xml"/><Relationship Id="rId10" Type="http://schemas.openxmlformats.org/officeDocument/2006/relationships/slide" Target="/ppt/slides/slide2.xml"/><Relationship Id="rId14" Type="http://schemas.openxmlformats.org/officeDocument/2006/relationships/slide" Target="/ppt/slides/slide3.xml"/><Relationship Id="rId22" Type="http://schemas.openxmlformats.org/officeDocument/2006/relationships/slide" Target="/ppt/slides/slide5.xml"/><Relationship Id="rId27" Type="http://schemas.openxmlformats.org/officeDocument/2006/relationships/customXml" Target="../customXml/item1.xml"/></Relationships>
</file>

<file path=ppt/slideLayouts/_rels/slideLayout.xml.rels>&#65279;<?xml version="1.0" encoding="utf-8"?><Relationships xmlns="http://schemas.openxmlformats.org/package/2006/relationships"><Relationship Type="http://schemas.openxmlformats.org/officeDocument/2006/relationships/slideMaster" Target="/ppt/slideMasters/slideMaster.xml" Id="rId3" /></Relationships>
</file>

<file path=ppt/slideLayouts/slideLayout.xml><?xml version="1.0" encoding="utf-8"?>
<p:sldLayout xmlns:p="http://schemas.openxmlformats.org/presentationml/2006/main">
  <p:cSld>
    <p:spTree>
      <p:nvGrpSpPr>
        <p:cNvPr id="258" name=""/>
        <p:cNvGrpSpPr/>
        <p:nvPr/>
      </p:nvGrpSpPr>
      <p:grpSpPr>
        <a:xfrm xmlns:a="http://schemas.openxmlformats.org/drawingml/2006/main"/>
      </p:grpSpPr>
    </p:spTree>
  </p:cSld>
  <p:clrMapOvr>
    <a:masterClrMapping xmlns:a="http://schemas.openxmlformats.org/drawingml/2006/main"/>
  </p:clrMapOvr>
</p:sldLayout>
</file>

<file path=ppt/slideMasters/_rels/slideMaster.xml.rels>&#65279;<?xml version="1.0" encoding="utf-8"?><Relationships xmlns="http://schemas.openxmlformats.org/package/2006/relationships"><Relationship Type="http://schemas.openxmlformats.org/officeDocument/2006/relationships/slideLayout" Target="/ppt/slideLayouts/slideLayout.xml" Id="rId2" /><Relationship Type="http://schemas.openxmlformats.org/officeDocument/2006/relationships/theme" Target="/ppt/slideMasters/theme/theme.xml" Id="rId4" /></Relationships>
</file>

<file path=ppt/slideMasters/slideMaster.xml><?xml version="1.0" encoding="utf-8"?>
<p:sldMaster xmlns:p="http://schemas.openxmlformats.org/presentationml/2006/main">
  <p:cSld>
    <p:spTree>
      <p:nvGrpSpPr>
        <p:cNvPr id="257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50" r:id="rId2"/>
  </p:sldLayoutIdLst>
  <p:txStyles>
    <p:titleStyle/>
    <p:bodyStyle/>
    <p:otherStyle/>
  </p:txStyles>
</p:sldMaster>
</file>

<file path=ppt/slideMasters/theme/theme.xml><?xml version="1.0" encoding="utf-8"?>
<a:theme xmlns:a="http://schemas.openxmlformats.org/drawingml/2006/main" name="Reporting Services 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Reporting Services Theme Elements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noFill/>
        <a:pattFill/>
        <a:grpFill/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0">
              <a:schemeClr val="phClr">
                <a:tint val="50000"/>
                <a:satMod val="300000"/>
              </a:schemeClr>
            </a:gs>
            <a:gs pos="0">
              <a:schemeClr val="phClr">
                <a:tint val="50000"/>
                <a:satMod val="300000"/>
              </a:schemeClr>
            </a:gs>
          </a:gsLst>
          <a:lin ang="16200000" scaled="1"/>
        </a:gradFill>
        <a:gradFill>
          <a:gsLst>
            <a:gs pos="0">
              <a:schemeClr val="phClr">
                <a:tint val="50000"/>
                <a:satMod val="300000"/>
              </a:schemeClr>
            </a:gs>
            <a:gs pos="0">
              <a:schemeClr val="phClr">
                <a:tint val="50000"/>
                <a:satMod val="30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slides/_rels/slide.xml.rels>&#65279;<?xml version="1.0" encoding="utf-8"?><Relationships xmlns="http://schemas.openxmlformats.org/package/2006/relationships"><Relationship Type="http://schemas.openxmlformats.org/officeDocument/2006/relationships/slideLayout" Target="/ppt/slideLayouts/slideLayout.xml" Id="rId7" /><Relationship Type="http://schemas.openxmlformats.org/officeDocument/2006/relationships/image" Target="/ppt/media/image.png" Id="rId8" /><Relationship Type="http://schemas.openxmlformats.org/officeDocument/2006/relationships/image" Target="/ppt/media/image2.png" Id="rI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.xml" Id="rId11" /><Relationship Type="http://schemas.openxmlformats.org/officeDocument/2006/relationships/image" Target="/ppt/media/image.png" Id="rId12" /><Relationship Type="http://schemas.openxmlformats.org/officeDocument/2006/relationships/image" Target="/ppt/media/image3.png" Id="rId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.xml" Id="rId15" /><Relationship Type="http://schemas.openxmlformats.org/officeDocument/2006/relationships/image" Target="/ppt/media/image.png" Id="rId16" /><Relationship Type="http://schemas.openxmlformats.org/officeDocument/2006/relationships/image" Target="/ppt/media/image4.png" Id="rId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.xml" Id="rId19" /><Relationship Type="http://schemas.openxmlformats.org/officeDocument/2006/relationships/image" Target="/ppt/media/image.png" Id="rId20" /><Relationship Type="http://schemas.openxmlformats.org/officeDocument/2006/relationships/image" Target="/ppt/media/image5.png" Id="rId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.xml" Id="rId23" /><Relationship Type="http://schemas.openxmlformats.org/officeDocument/2006/relationships/image" Target="/ppt/media/image.png" Id="rId24" /><Relationship Type="http://schemas.openxmlformats.org/officeDocument/2006/relationships/image" Target="/ppt/media/image6.png" Id="rId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.xml" Id="rId27" /><Relationship Type="http://schemas.openxmlformats.org/officeDocument/2006/relationships/image" Target="/ppt/media/image.png" Id="rId28" /><Relationship Type="http://schemas.openxmlformats.org/officeDocument/2006/relationships/image" Target="/ppt/media/image7.png" Id="rId29" /></Relationships>
</file>

<file path=ppt/slides/slide.xml><?xml version="1.0" encoding="utf-8"?>
<p:sld xmlns:p="http://schemas.openxmlformats.org/presentationml/2006/main">
  <p:cSld>
    <p:spTree>
      <p:nvGrpSpPr>
        <p:cNvPr id="259" name=""/>
        <p:cNvGrpSpPr/>
        <p:nvPr/>
      </p:nvGrpSpPr>
      <p:grpSpPr>
        <a:xfrm xmlns:a="http://schemas.openxmlformats.org/drawingml/2006/main"/>
      </p:grpSpPr>
      <p:sp>
        <p:nvSpPr>
          <p:cNvPr id="261" name=""/>
          <p:cNvSpPr/>
          <p:nvPr/>
        </p:nvSpPr>
        <p:spPr>
          <a:xfrm xmlns:a="http://schemas.openxmlformats.org/drawingml/2006/main">
            <a:off x="363856" y="808409"/>
            <a:ext cx="7566148" cy="233931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1100" b="1" i="0" u="none" strike="noStrike" dirty="0">
                <a:solidFill>
                  <a:srgbClr val="000000"/>
                </a:solidFill>
                <a:latin typeface="Arial"/>
              </a:rPr>
              <a:t>Balancetes de Planos de Benefícios</a:t>
            </a:r>
          </a:p>
        </p:txBody>
      </p:sp>
      <p:sp>
        <p:nvSpPr>
          <p:cNvPr id="262" name=""/>
          <p:cNvSpPr/>
          <p:nvPr/>
        </p:nvSpPr>
        <p:spPr>
          <a:xfrm xmlns:a="http://schemas.openxmlformats.org/drawingml/2006/main">
            <a:off x="1504566" y="382860"/>
            <a:ext cx="6425439" cy="38745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50800" tIns="25400" rIns="25400" bIns="25400" anchor="ctr" anchorCtr="1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1100" b="1" i="0" u="none" strike="noStrike" dirty="0">
                <a:solidFill>
                  <a:srgbClr val="000000"/>
                </a:solidFill>
                <a:latin typeface="Arial"/>
              </a:rPr>
              <a:t>Superintendência Nacional de Previdência Complementar - PREVIC</a:t>
            </a:r>
          </a:p>
        </p:txBody>
      </p:sp>
      <p:pic>
        <p:nvPicPr>
          <p:cNvPr id="263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8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73381" y="384131"/>
            <a:ext cx="1082923" cy="38745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  <p:sp>
        <p:nvSpPr>
          <p:cNvPr id="264" name=""/>
          <p:cNvSpPr/>
          <p:nvPr/>
        </p:nvSpPr>
        <p:spPr>
          <a:xfrm xmlns:a="http://schemas.openxmlformats.org/drawingml/2006/main">
            <a:off x="8931866" y="1070917"/>
            <a:ext cx="1367449" cy="191869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pt-BR" sz="800" b="0" i="0" u="none" strike="noStrike" dirty="0">
                <a:solidFill>
                  <a:srgbClr val="000000"/>
                </a:solidFill>
                <a:latin typeface="Arial"/>
              </a:rPr>
              <a:t>Valores em R$ 1,00</a:t>
            </a:r>
          </a:p>
        </p:txBody>
      </p:sp>
      <p:sp>
        <p:nvSpPr>
          <p:cNvPr id="265" name=""/>
          <p:cNvSpPr/>
          <p:nvPr/>
        </p:nvSpPr>
        <p:spPr>
          <a:xfrm xmlns:a="http://schemas.openxmlformats.org/drawingml/2006/main">
            <a:off x="7930005" y="537649"/>
            <a:ext cx="2369311" cy="233932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pt-BR" sz="800" b="0" i="0" u="none" strike="noStrike" dirty="0">
                <a:solidFill>
                  <a:srgbClr val="000000"/>
                </a:solidFill>
                <a:latin typeface="Arial"/>
              </a:rPr>
              <a:t>Última Atualização da Base de Dados: 15/01/2026</a:t>
            </a:r>
          </a:p>
        </p:txBody>
      </p:sp>
      <p:sp>
        <p:nvSpPr>
          <p:cNvPr id="266" name=""/>
          <p:cNvSpPr/>
          <p:nvPr/>
        </p:nvSpPr>
        <p:spPr>
          <a:xfrm xmlns:a="http://schemas.openxmlformats.org/drawingml/2006/main">
            <a:off x="363856" y="1080439"/>
            <a:ext cx="7566149" cy="187964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900" b="1" i="0" u="none" strike="noStrike" dirty="0">
                <a:solidFill>
                  <a:srgbClr val="000000"/>
                </a:solidFill>
                <a:latin typeface="Arial"/>
              </a:rPr>
              <a:t>Entidade: 0208-3 - VALIA     Plano: 2011002265-PREV-MOSAIC 2     Data de Competência: 12/2025</a:t>
            </a:r>
          </a:p>
        </p:txBody>
      </p:sp>
      <p:pic>
        <p:nvPicPr>
          <p:cNvPr id="267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9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63856" y="1341080"/>
            <a:ext cx="9935459" cy="5001768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268" name=""/>
        <p:cNvGrpSpPr/>
        <p:nvPr/>
      </p:nvGrpSpPr>
      <p:grpSpPr>
        <a:xfrm xmlns:a="http://schemas.openxmlformats.org/drawingml/2006/main"/>
      </p:grpSpPr>
      <p:sp>
        <p:nvSpPr>
          <p:cNvPr id="270" name=""/>
          <p:cNvSpPr/>
          <p:nvPr/>
        </p:nvSpPr>
        <p:spPr>
          <a:xfrm xmlns:a="http://schemas.openxmlformats.org/drawingml/2006/main">
            <a:off x="363856" y="808409"/>
            <a:ext cx="7566148" cy="233931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1100" b="1" i="0" u="none" strike="noStrike" dirty="0">
                <a:solidFill>
                  <a:srgbClr val="000000"/>
                </a:solidFill>
                <a:latin typeface="Arial"/>
              </a:rPr>
              <a:t>Balancetes de Planos de Benefícios</a:t>
            </a:r>
          </a:p>
        </p:txBody>
      </p:sp>
      <p:sp>
        <p:nvSpPr>
          <p:cNvPr id="271" name=""/>
          <p:cNvSpPr/>
          <p:nvPr/>
        </p:nvSpPr>
        <p:spPr>
          <a:xfrm xmlns:a="http://schemas.openxmlformats.org/drawingml/2006/main">
            <a:off x="1504566" y="382860"/>
            <a:ext cx="6425439" cy="38745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50800" tIns="25400" rIns="25400" bIns="25400" anchor="ctr" anchorCtr="1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1100" b="1" i="0" u="none" strike="noStrike" dirty="0">
                <a:solidFill>
                  <a:srgbClr val="000000"/>
                </a:solidFill>
                <a:latin typeface="Arial"/>
              </a:rPr>
              <a:t>Superintendência Nacional de Previdência Complementar - PREVIC</a:t>
            </a:r>
          </a:p>
        </p:txBody>
      </p:sp>
      <p:pic>
        <p:nvPicPr>
          <p:cNvPr id="27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12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73381" y="384131"/>
            <a:ext cx="1082923" cy="38745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  <p:sp>
        <p:nvSpPr>
          <p:cNvPr id="273" name=""/>
          <p:cNvSpPr/>
          <p:nvPr/>
        </p:nvSpPr>
        <p:spPr>
          <a:xfrm xmlns:a="http://schemas.openxmlformats.org/drawingml/2006/main">
            <a:off x="8931866" y="1070917"/>
            <a:ext cx="1367449" cy="191869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pt-BR" sz="800" b="0" i="0" u="none" strike="noStrike" dirty="0">
                <a:solidFill>
                  <a:srgbClr val="000000"/>
                </a:solidFill>
                <a:latin typeface="Arial"/>
              </a:rPr>
              <a:t>Valores em R$ 1,00</a:t>
            </a:r>
          </a:p>
        </p:txBody>
      </p:sp>
      <p:sp>
        <p:nvSpPr>
          <p:cNvPr id="274" name=""/>
          <p:cNvSpPr/>
          <p:nvPr/>
        </p:nvSpPr>
        <p:spPr>
          <a:xfrm xmlns:a="http://schemas.openxmlformats.org/drawingml/2006/main">
            <a:off x="7930005" y="537649"/>
            <a:ext cx="2369311" cy="233932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pt-BR" sz="800" b="0" i="0" u="none" strike="noStrike" dirty="0">
                <a:solidFill>
                  <a:srgbClr val="000000"/>
                </a:solidFill>
                <a:latin typeface="Arial"/>
              </a:rPr>
              <a:t>Última Atualização da Base de Dados: 15/01/2026</a:t>
            </a:r>
          </a:p>
        </p:txBody>
      </p:sp>
      <p:sp>
        <p:nvSpPr>
          <p:cNvPr id="275" name=""/>
          <p:cNvSpPr/>
          <p:nvPr/>
        </p:nvSpPr>
        <p:spPr>
          <a:xfrm xmlns:a="http://schemas.openxmlformats.org/drawingml/2006/main">
            <a:off x="363856" y="1080439"/>
            <a:ext cx="7566149" cy="187964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900" b="1" i="0" u="none" strike="noStrike" dirty="0">
                <a:solidFill>
                  <a:srgbClr val="000000"/>
                </a:solidFill>
                <a:latin typeface="Arial"/>
              </a:rPr>
              <a:t>Entidade: 0208-3 - VALIA     Plano: 2011002265-PREV-MOSAIC 2     Data de Competência: 12/2025</a:t>
            </a:r>
          </a:p>
        </p:txBody>
      </p:sp>
      <p:pic>
        <p:nvPicPr>
          <p:cNvPr id="27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13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63856" y="1302977"/>
            <a:ext cx="9935459" cy="5193792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277" name=""/>
        <p:cNvGrpSpPr/>
        <p:nvPr/>
      </p:nvGrpSpPr>
      <p:grpSpPr>
        <a:xfrm xmlns:a="http://schemas.openxmlformats.org/drawingml/2006/main"/>
      </p:grpSpPr>
      <p:sp>
        <p:nvSpPr>
          <p:cNvPr id="279" name=""/>
          <p:cNvSpPr/>
          <p:nvPr/>
        </p:nvSpPr>
        <p:spPr>
          <a:xfrm xmlns:a="http://schemas.openxmlformats.org/drawingml/2006/main">
            <a:off x="363856" y="808409"/>
            <a:ext cx="7566148" cy="233931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1100" b="1" i="0" u="none" strike="noStrike" dirty="0">
                <a:solidFill>
                  <a:srgbClr val="000000"/>
                </a:solidFill>
                <a:latin typeface="Arial"/>
              </a:rPr>
              <a:t>Balancetes de Planos de Benefícios</a:t>
            </a:r>
          </a:p>
        </p:txBody>
      </p:sp>
      <p:sp>
        <p:nvSpPr>
          <p:cNvPr id="280" name=""/>
          <p:cNvSpPr/>
          <p:nvPr/>
        </p:nvSpPr>
        <p:spPr>
          <a:xfrm xmlns:a="http://schemas.openxmlformats.org/drawingml/2006/main">
            <a:off x="1504566" y="382860"/>
            <a:ext cx="6425439" cy="38745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50800" tIns="25400" rIns="25400" bIns="25400" anchor="ctr" anchorCtr="1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1100" b="1" i="0" u="none" strike="noStrike" dirty="0">
                <a:solidFill>
                  <a:srgbClr val="000000"/>
                </a:solidFill>
                <a:latin typeface="Arial"/>
              </a:rPr>
              <a:t>Superintendência Nacional de Previdência Complementar - PREVIC</a:t>
            </a:r>
          </a:p>
        </p:txBody>
      </p:sp>
      <p:pic>
        <p:nvPicPr>
          <p:cNvPr id="28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16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73381" y="384131"/>
            <a:ext cx="1082923" cy="38745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  <p:sp>
        <p:nvSpPr>
          <p:cNvPr id="282" name=""/>
          <p:cNvSpPr/>
          <p:nvPr/>
        </p:nvSpPr>
        <p:spPr>
          <a:xfrm xmlns:a="http://schemas.openxmlformats.org/drawingml/2006/main">
            <a:off x="8931866" y="1070917"/>
            <a:ext cx="1367449" cy="191869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pt-BR" sz="800" b="0" i="0" u="none" strike="noStrike" dirty="0">
                <a:solidFill>
                  <a:srgbClr val="000000"/>
                </a:solidFill>
                <a:latin typeface="Arial"/>
              </a:rPr>
              <a:t>Valores em R$ 1,00</a:t>
            </a:r>
          </a:p>
        </p:txBody>
      </p:sp>
      <p:sp>
        <p:nvSpPr>
          <p:cNvPr id="283" name=""/>
          <p:cNvSpPr/>
          <p:nvPr/>
        </p:nvSpPr>
        <p:spPr>
          <a:xfrm xmlns:a="http://schemas.openxmlformats.org/drawingml/2006/main">
            <a:off x="7930005" y="537649"/>
            <a:ext cx="2369311" cy="233932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pt-BR" sz="800" b="0" i="0" u="none" strike="noStrike" dirty="0">
                <a:solidFill>
                  <a:srgbClr val="000000"/>
                </a:solidFill>
                <a:latin typeface="Arial"/>
              </a:rPr>
              <a:t>Última Atualização da Base de Dados: 15/01/2026</a:t>
            </a:r>
          </a:p>
        </p:txBody>
      </p:sp>
      <p:sp>
        <p:nvSpPr>
          <p:cNvPr id="284" name=""/>
          <p:cNvSpPr/>
          <p:nvPr/>
        </p:nvSpPr>
        <p:spPr>
          <a:xfrm xmlns:a="http://schemas.openxmlformats.org/drawingml/2006/main">
            <a:off x="363856" y="1080439"/>
            <a:ext cx="7566149" cy="187964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900" b="1" i="0" u="none" strike="noStrike" dirty="0">
                <a:solidFill>
                  <a:srgbClr val="000000"/>
                </a:solidFill>
                <a:latin typeface="Arial"/>
              </a:rPr>
              <a:t>Entidade: 0208-3 - VALIA     Plano: 2011002265-PREV-MOSAIC 2     Data de Competência: 12/2025</a:t>
            </a:r>
          </a:p>
        </p:txBody>
      </p:sp>
      <p:pic>
        <p:nvPicPr>
          <p:cNvPr id="285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17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63856" y="1302977"/>
            <a:ext cx="9935459" cy="5061716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286" name=""/>
        <p:cNvGrpSpPr/>
        <p:nvPr/>
      </p:nvGrpSpPr>
      <p:grpSpPr>
        <a:xfrm xmlns:a="http://schemas.openxmlformats.org/drawingml/2006/main"/>
      </p:grpSpPr>
      <p:sp>
        <p:nvSpPr>
          <p:cNvPr id="288" name=""/>
          <p:cNvSpPr/>
          <p:nvPr/>
        </p:nvSpPr>
        <p:spPr>
          <a:xfrm xmlns:a="http://schemas.openxmlformats.org/drawingml/2006/main">
            <a:off x="363856" y="808409"/>
            <a:ext cx="7566148" cy="233931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1100" b="1" i="0" u="none" strike="noStrike" dirty="0">
                <a:solidFill>
                  <a:srgbClr val="000000"/>
                </a:solidFill>
                <a:latin typeface="Arial"/>
              </a:rPr>
              <a:t>Balancetes de Planos de Benefícios</a:t>
            </a:r>
          </a:p>
        </p:txBody>
      </p:sp>
      <p:sp>
        <p:nvSpPr>
          <p:cNvPr id="289" name=""/>
          <p:cNvSpPr/>
          <p:nvPr/>
        </p:nvSpPr>
        <p:spPr>
          <a:xfrm xmlns:a="http://schemas.openxmlformats.org/drawingml/2006/main">
            <a:off x="1504566" y="382860"/>
            <a:ext cx="6425439" cy="38745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50800" tIns="25400" rIns="25400" bIns="25400" anchor="ctr" anchorCtr="1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1100" b="1" i="0" u="none" strike="noStrike" dirty="0">
                <a:solidFill>
                  <a:srgbClr val="000000"/>
                </a:solidFill>
                <a:latin typeface="Arial"/>
              </a:rPr>
              <a:t>Superintendência Nacional de Previdência Complementar - PREVIC</a:t>
            </a:r>
          </a:p>
        </p:txBody>
      </p:sp>
      <p:pic>
        <p:nvPicPr>
          <p:cNvPr id="290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20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73381" y="384131"/>
            <a:ext cx="1082923" cy="38745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  <p:sp>
        <p:nvSpPr>
          <p:cNvPr id="291" name=""/>
          <p:cNvSpPr/>
          <p:nvPr/>
        </p:nvSpPr>
        <p:spPr>
          <a:xfrm xmlns:a="http://schemas.openxmlformats.org/drawingml/2006/main">
            <a:off x="8931866" y="1070917"/>
            <a:ext cx="1367449" cy="191869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pt-BR" sz="800" b="0" i="0" u="none" strike="noStrike" dirty="0">
                <a:solidFill>
                  <a:srgbClr val="000000"/>
                </a:solidFill>
                <a:latin typeface="Arial"/>
              </a:rPr>
              <a:t>Valores em R$ 1,00</a:t>
            </a:r>
          </a:p>
        </p:txBody>
      </p:sp>
      <p:sp>
        <p:nvSpPr>
          <p:cNvPr id="292" name=""/>
          <p:cNvSpPr/>
          <p:nvPr/>
        </p:nvSpPr>
        <p:spPr>
          <a:xfrm xmlns:a="http://schemas.openxmlformats.org/drawingml/2006/main">
            <a:off x="7930005" y="537649"/>
            <a:ext cx="2369311" cy="233932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pt-BR" sz="800" b="0" i="0" u="none" strike="noStrike" dirty="0">
                <a:solidFill>
                  <a:srgbClr val="000000"/>
                </a:solidFill>
                <a:latin typeface="Arial"/>
              </a:rPr>
              <a:t>Última Atualização da Base de Dados: 15/01/2026</a:t>
            </a:r>
          </a:p>
        </p:txBody>
      </p:sp>
      <p:sp>
        <p:nvSpPr>
          <p:cNvPr id="293" name=""/>
          <p:cNvSpPr/>
          <p:nvPr/>
        </p:nvSpPr>
        <p:spPr>
          <a:xfrm xmlns:a="http://schemas.openxmlformats.org/drawingml/2006/main">
            <a:off x="363856" y="1080439"/>
            <a:ext cx="7566149" cy="187964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900" b="1" i="0" u="none" strike="noStrike" dirty="0">
                <a:solidFill>
                  <a:srgbClr val="000000"/>
                </a:solidFill>
                <a:latin typeface="Arial"/>
              </a:rPr>
              <a:t>Entidade: 0208-3 - VALIA     Plano: 2011002265-PREV-MOSAIC 2     Data de Competência: 12/2025</a:t>
            </a:r>
          </a:p>
        </p:txBody>
      </p:sp>
      <p:pic>
        <p:nvPicPr>
          <p:cNvPr id="294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21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63856" y="1302977"/>
            <a:ext cx="9935459" cy="5193791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295" name=""/>
        <p:cNvGrpSpPr/>
        <p:nvPr/>
      </p:nvGrpSpPr>
      <p:grpSpPr>
        <a:xfrm xmlns:a="http://schemas.openxmlformats.org/drawingml/2006/main"/>
      </p:grpSpPr>
      <p:sp>
        <p:nvSpPr>
          <p:cNvPr id="297" name=""/>
          <p:cNvSpPr/>
          <p:nvPr/>
        </p:nvSpPr>
        <p:spPr>
          <a:xfrm xmlns:a="http://schemas.openxmlformats.org/drawingml/2006/main">
            <a:off x="363856" y="808409"/>
            <a:ext cx="7566148" cy="233931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1100" b="1" i="0" u="none" strike="noStrike" dirty="0">
                <a:solidFill>
                  <a:srgbClr val="000000"/>
                </a:solidFill>
                <a:latin typeface="Arial"/>
              </a:rPr>
              <a:t>Balancetes de Planos de Benefícios</a:t>
            </a:r>
          </a:p>
        </p:txBody>
      </p:sp>
      <p:sp>
        <p:nvSpPr>
          <p:cNvPr id="298" name=""/>
          <p:cNvSpPr/>
          <p:nvPr/>
        </p:nvSpPr>
        <p:spPr>
          <a:xfrm xmlns:a="http://schemas.openxmlformats.org/drawingml/2006/main">
            <a:off x="1504566" y="382860"/>
            <a:ext cx="6425439" cy="38745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50800" tIns="25400" rIns="25400" bIns="25400" anchor="ctr" anchorCtr="1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1100" b="1" i="0" u="none" strike="noStrike" dirty="0">
                <a:solidFill>
                  <a:srgbClr val="000000"/>
                </a:solidFill>
                <a:latin typeface="Arial"/>
              </a:rPr>
              <a:t>Superintendência Nacional de Previdência Complementar - PREVIC</a:t>
            </a:r>
          </a:p>
        </p:txBody>
      </p:sp>
      <p:pic>
        <p:nvPicPr>
          <p:cNvPr id="29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24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73381" y="384131"/>
            <a:ext cx="1082923" cy="38745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  <p:sp>
        <p:nvSpPr>
          <p:cNvPr id="300" name=""/>
          <p:cNvSpPr/>
          <p:nvPr/>
        </p:nvSpPr>
        <p:spPr>
          <a:xfrm xmlns:a="http://schemas.openxmlformats.org/drawingml/2006/main">
            <a:off x="8931866" y="1070917"/>
            <a:ext cx="1367449" cy="191869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pt-BR" sz="800" b="0" i="0" u="none" strike="noStrike" dirty="0">
                <a:solidFill>
                  <a:srgbClr val="000000"/>
                </a:solidFill>
                <a:latin typeface="Arial"/>
              </a:rPr>
              <a:t>Valores em R$ 1,00</a:t>
            </a:r>
          </a:p>
        </p:txBody>
      </p:sp>
      <p:sp>
        <p:nvSpPr>
          <p:cNvPr id="301" name=""/>
          <p:cNvSpPr/>
          <p:nvPr/>
        </p:nvSpPr>
        <p:spPr>
          <a:xfrm xmlns:a="http://schemas.openxmlformats.org/drawingml/2006/main">
            <a:off x="7930005" y="537649"/>
            <a:ext cx="2369311" cy="233932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pt-BR" sz="800" b="0" i="0" u="none" strike="noStrike" dirty="0">
                <a:solidFill>
                  <a:srgbClr val="000000"/>
                </a:solidFill>
                <a:latin typeface="Arial"/>
              </a:rPr>
              <a:t>Última Atualização da Base de Dados: 15/01/2026</a:t>
            </a:r>
          </a:p>
        </p:txBody>
      </p:sp>
      <p:sp>
        <p:nvSpPr>
          <p:cNvPr id="302" name=""/>
          <p:cNvSpPr/>
          <p:nvPr/>
        </p:nvSpPr>
        <p:spPr>
          <a:xfrm xmlns:a="http://schemas.openxmlformats.org/drawingml/2006/main">
            <a:off x="363856" y="1080439"/>
            <a:ext cx="7566149" cy="187964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900" b="1" i="0" u="none" strike="noStrike" dirty="0">
                <a:solidFill>
                  <a:srgbClr val="000000"/>
                </a:solidFill>
                <a:latin typeface="Arial"/>
              </a:rPr>
              <a:t>Entidade: 0208-3 - VALIA     Plano: 2011002265-PREV-MOSAIC 2     Data de Competência: 12/2025</a:t>
            </a:r>
          </a:p>
        </p:txBody>
      </p:sp>
      <p:pic>
        <p:nvPicPr>
          <p:cNvPr id="303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25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63856" y="1302977"/>
            <a:ext cx="9935459" cy="5193792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304" name=""/>
        <p:cNvGrpSpPr/>
        <p:nvPr/>
      </p:nvGrpSpPr>
      <p:grpSpPr>
        <a:xfrm xmlns:a="http://schemas.openxmlformats.org/drawingml/2006/main"/>
      </p:grpSpPr>
      <p:sp>
        <p:nvSpPr>
          <p:cNvPr id="306" name=""/>
          <p:cNvSpPr/>
          <p:nvPr/>
        </p:nvSpPr>
        <p:spPr>
          <a:xfrm xmlns:a="http://schemas.openxmlformats.org/drawingml/2006/main">
            <a:off x="363856" y="808409"/>
            <a:ext cx="7566148" cy="233931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1100" b="1" i="0" u="none" strike="noStrike" dirty="0">
                <a:solidFill>
                  <a:srgbClr val="000000"/>
                </a:solidFill>
                <a:latin typeface="Arial"/>
              </a:rPr>
              <a:t>Balancetes de Planos de Benefícios</a:t>
            </a:r>
          </a:p>
        </p:txBody>
      </p:sp>
      <p:sp>
        <p:nvSpPr>
          <p:cNvPr id="307" name=""/>
          <p:cNvSpPr/>
          <p:nvPr/>
        </p:nvSpPr>
        <p:spPr>
          <a:xfrm xmlns:a="http://schemas.openxmlformats.org/drawingml/2006/main">
            <a:off x="1504566" y="382860"/>
            <a:ext cx="6425439" cy="38745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50800" tIns="25400" rIns="25400" bIns="25400" anchor="ctr" anchorCtr="1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1100" b="1" i="0" u="none" strike="noStrike" dirty="0">
                <a:solidFill>
                  <a:srgbClr val="000000"/>
                </a:solidFill>
                <a:latin typeface="Arial"/>
              </a:rPr>
              <a:t>Superintendência Nacional de Previdência Complementar - PREVIC</a:t>
            </a:r>
          </a:p>
        </p:txBody>
      </p:sp>
      <p:pic>
        <p:nvPicPr>
          <p:cNvPr id="308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28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73381" y="384131"/>
            <a:ext cx="1082923" cy="38745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  <p:sp>
        <p:nvSpPr>
          <p:cNvPr id="309" name=""/>
          <p:cNvSpPr/>
          <p:nvPr/>
        </p:nvSpPr>
        <p:spPr>
          <a:xfrm xmlns:a="http://schemas.openxmlformats.org/drawingml/2006/main">
            <a:off x="8931866" y="1070917"/>
            <a:ext cx="1367449" cy="191869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pt-BR" sz="800" b="0" i="0" u="none" strike="noStrike" dirty="0">
                <a:solidFill>
                  <a:srgbClr val="000000"/>
                </a:solidFill>
                <a:latin typeface="Arial"/>
              </a:rPr>
              <a:t>Valores em R$ 1,00</a:t>
            </a:r>
          </a:p>
        </p:txBody>
      </p:sp>
      <p:sp>
        <p:nvSpPr>
          <p:cNvPr id="310" name=""/>
          <p:cNvSpPr/>
          <p:nvPr/>
        </p:nvSpPr>
        <p:spPr>
          <a:xfrm xmlns:a="http://schemas.openxmlformats.org/drawingml/2006/main">
            <a:off x="7930005" y="537649"/>
            <a:ext cx="2369311" cy="233932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pt-BR" sz="800" b="0" i="0" u="none" strike="noStrike" dirty="0">
                <a:solidFill>
                  <a:srgbClr val="000000"/>
                </a:solidFill>
                <a:latin typeface="Arial"/>
              </a:rPr>
              <a:t>Última Atualização da Base de Dados: 15/01/2026</a:t>
            </a:r>
          </a:p>
        </p:txBody>
      </p:sp>
      <p:sp>
        <p:nvSpPr>
          <p:cNvPr id="311" name=""/>
          <p:cNvSpPr/>
          <p:nvPr/>
        </p:nvSpPr>
        <p:spPr>
          <a:xfrm xmlns:a="http://schemas.openxmlformats.org/drawingml/2006/main">
            <a:off x="363856" y="1080439"/>
            <a:ext cx="7566149" cy="187964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900" b="1" i="0" u="none" strike="noStrike" dirty="0">
                <a:solidFill>
                  <a:srgbClr val="000000"/>
                </a:solidFill>
                <a:latin typeface="Arial"/>
              </a:rPr>
              <a:t>Entidade: 0208-3 - VALIA     Plano: 2011002265-PREV-MOSAIC 2     Data de Competência: 12/2025</a:t>
            </a:r>
          </a:p>
        </p:txBody>
      </p:sp>
      <p:pic>
        <p:nvPicPr>
          <p:cNvPr id="31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29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63856" y="1302977"/>
            <a:ext cx="9935459" cy="1353311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</p:spTree>
  </p:cSld>
  <p:clrMapOvr>
    <a:masterClrMapping xmlns:a="http://schemas.openxmlformats.org/drawingml/2006/main"/>
  </p:clrMapOvr>
</p:sld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9B452E3A5D4CF4BAE3E1F4111076246" ma:contentTypeVersion="4" ma:contentTypeDescription="Crie um novo documento." ma:contentTypeScope="" ma:versionID="92a94fbeae4235bea28a88682fee23cb">
  <xsd:schema xmlns:xsd="http://www.w3.org/2001/XMLSchema" xmlns:xs="http://www.w3.org/2001/XMLSchema" xmlns:p="http://schemas.microsoft.com/office/2006/metadata/properties" xmlns:ns2="364e00a5-9107-4568-870c-d8d2e75469de" targetNamespace="http://schemas.microsoft.com/office/2006/metadata/properties" ma:root="true" ma:fieldsID="febc74ed800a5c2e7b99eb892adda36a" ns2:_="">
    <xsd:import namespace="364e00a5-9107-4568-870c-d8d2e75469d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4e00a5-9107-4568-870c-d8d2e75469d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48B2D3C-A001-46E1-A49E-A19FCF7FFC62}"/>
</file>

<file path=customXml/itemProps2.xml><?xml version="1.0" encoding="utf-8"?>
<ds:datastoreItem xmlns:ds="http://schemas.openxmlformats.org/officeDocument/2006/customXml" ds:itemID="{110E29A7-AE7F-4E8E-8BAB-67B70510F7BF}"/>
</file>

<file path=customXml/itemProps3.xml><?xml version="1.0" encoding="utf-8"?>
<ds:datastoreItem xmlns:ds="http://schemas.openxmlformats.org/officeDocument/2006/customXml" ds:itemID="{EF0C323F-068D-4F24-B379-D1486FABC757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0x010100A9B452E3A5D4CF4BAE3E1F4111076246</vt:lpwstr>
  </property>
</Properties>
</file>